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96" r:id="rId2"/>
    <p:sldId id="297" r:id="rId3"/>
    <p:sldId id="295" r:id="rId4"/>
    <p:sldId id="298" r:id="rId5"/>
    <p:sldId id="299" r:id="rId6"/>
    <p:sldId id="300" r:id="rId7"/>
    <p:sldId id="301" r:id="rId8"/>
    <p:sldId id="302" r:id="rId9"/>
    <p:sldId id="303" r:id="rId10"/>
    <p:sldId id="304" r:id="rId11"/>
    <p:sldId id="305" r:id="rId12"/>
    <p:sldId id="306" r:id="rId13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821" autoAdjust="0"/>
    <p:restoredTop sz="94660"/>
  </p:normalViewPr>
  <p:slideViewPr>
    <p:cSldViewPr>
      <p:cViewPr>
        <p:scale>
          <a:sx n="100" d="100"/>
          <a:sy n="100" d="100"/>
        </p:scale>
        <p:origin x="-222" y="17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C3D20B-711F-4810-BFE3-7EA46416041C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1241425"/>
            <a:ext cx="44672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5D4567-655C-40FF-AEEB-B7768DF9193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5747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88032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495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817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7880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53128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8716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1361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5744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alt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51FC79-2823-4580-8AFC-E30E2FE84FC4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9305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71305D8-E894-4F74-BF49-CDF968632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100"/>
            </a:lvl1pPr>
          </a:lstStyle>
          <a:p>
            <a:r>
              <a:rPr lang="ru-RU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958917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10.02.2023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58614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Цель и задачи процедуры «Идентификации </a:t>
            </a:r>
            <a:r>
              <a:rPr lang="ru-RU" sz="2800" b="1" dirty="0">
                <a:solidFill>
                  <a:srgbClr val="C00000"/>
                </a:solidFill>
              </a:rPr>
              <a:t>возможных стадий возникновения </a:t>
            </a:r>
            <a:r>
              <a:rPr lang="ru-RU" sz="2800" b="1" dirty="0" smtClean="0">
                <a:solidFill>
                  <a:srgbClr val="C00000"/>
                </a:solidFill>
              </a:rPr>
              <a:t>аварий»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4294" y="2924597"/>
            <a:ext cx="8929372" cy="343173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sz="1900" b="1" dirty="0" smtClean="0"/>
              <a:t>1.</a:t>
            </a:r>
            <a:r>
              <a:rPr lang="ru-RU" sz="1900" b="1" dirty="0" smtClean="0">
                <a:solidFill>
                  <a:schemeClr val="tx2"/>
                </a:solidFill>
              </a:rPr>
              <a:t> Выявление</a:t>
            </a:r>
            <a:r>
              <a:rPr lang="ru-RU" sz="1900" dirty="0" smtClean="0"/>
              <a:t> </a:t>
            </a:r>
            <a:r>
              <a:rPr lang="ru-RU" sz="1900" b="1" dirty="0" smtClean="0">
                <a:solidFill>
                  <a:schemeClr val="tx2"/>
                </a:solidFill>
              </a:rPr>
              <a:t>отклонений</a:t>
            </a:r>
            <a:r>
              <a:rPr lang="ru-RU" sz="1900" dirty="0" smtClean="0"/>
              <a:t> </a:t>
            </a:r>
            <a:r>
              <a:rPr lang="ru-RU" sz="1900" dirty="0"/>
              <a:t>технологических параметров от </a:t>
            </a:r>
            <a:r>
              <a:rPr lang="ru-RU" sz="1900" dirty="0" smtClean="0"/>
              <a:t>регламентированных, и </a:t>
            </a:r>
            <a:r>
              <a:rPr lang="ru-RU" sz="1900" b="1" dirty="0" smtClean="0">
                <a:solidFill>
                  <a:schemeClr val="tx2"/>
                </a:solidFill>
              </a:rPr>
              <a:t>их причин</a:t>
            </a:r>
            <a:r>
              <a:rPr lang="ru-RU" sz="1900" dirty="0" smtClean="0"/>
              <a:t>, которые </a:t>
            </a:r>
            <a:r>
              <a:rPr lang="ru-RU" sz="1900" dirty="0"/>
              <a:t>могут </a:t>
            </a:r>
            <a:r>
              <a:rPr lang="ru-RU" sz="1900" dirty="0" smtClean="0"/>
              <a:t>привести </a:t>
            </a:r>
            <a:r>
              <a:rPr lang="ru-RU" sz="1900" b="1" dirty="0" smtClean="0">
                <a:solidFill>
                  <a:srgbClr val="C00000"/>
                </a:solidFill>
              </a:rPr>
              <a:t>к заданным авариям </a:t>
            </a:r>
            <a:r>
              <a:rPr lang="ru-RU" sz="1900" dirty="0" smtClean="0"/>
              <a:t>на оборудовании, </a:t>
            </a:r>
            <a:r>
              <a:rPr lang="ru-RU" sz="1900" dirty="0"/>
              <a:t>при эксплуатации </a:t>
            </a:r>
            <a:r>
              <a:rPr lang="ru-RU" sz="1900" dirty="0" smtClean="0"/>
              <a:t>объекта.</a:t>
            </a:r>
          </a:p>
          <a:p>
            <a:pPr marL="0" indent="0" algn="just">
              <a:buNone/>
            </a:pPr>
            <a:r>
              <a:rPr lang="ru-RU" sz="1900" b="1" dirty="0" smtClean="0"/>
              <a:t>2.</a:t>
            </a:r>
            <a:r>
              <a:rPr lang="ru-RU" sz="1900" b="1" dirty="0" smtClean="0">
                <a:solidFill>
                  <a:schemeClr val="tx2"/>
                </a:solidFill>
              </a:rPr>
              <a:t> Прогноз</a:t>
            </a:r>
            <a:r>
              <a:rPr lang="ru-RU" sz="1900" dirty="0" smtClean="0"/>
              <a:t> возможных </a:t>
            </a:r>
            <a:r>
              <a:rPr lang="ru-RU" sz="1900" b="1" dirty="0" smtClean="0">
                <a:solidFill>
                  <a:srgbClr val="C00000"/>
                </a:solidFill>
              </a:rPr>
              <a:t>стадий возникновения (инициирования) аварий</a:t>
            </a:r>
            <a:r>
              <a:rPr lang="ru-RU" sz="1900" dirty="0" smtClean="0"/>
              <a:t> от отклонения  параметра (причины) до реализации заданной аварии, и оценка последствий аварии. </a:t>
            </a:r>
          </a:p>
          <a:p>
            <a:pPr marL="0" indent="0" algn="just">
              <a:buNone/>
            </a:pPr>
            <a:r>
              <a:rPr lang="ru-RU" sz="1900" b="1" dirty="0" smtClean="0"/>
              <a:t>3.</a:t>
            </a:r>
            <a:r>
              <a:rPr lang="ru-RU" sz="1900" b="1" dirty="0" smtClean="0">
                <a:solidFill>
                  <a:schemeClr val="tx2"/>
                </a:solidFill>
              </a:rPr>
              <a:t> Установление </a:t>
            </a:r>
            <a:r>
              <a:rPr lang="ru-RU" sz="1900" dirty="0" smtClean="0"/>
              <a:t>существующих </a:t>
            </a:r>
            <a:r>
              <a:rPr lang="ru-RU" sz="1900" b="1" dirty="0" smtClean="0">
                <a:solidFill>
                  <a:srgbClr val="C00000"/>
                </a:solidFill>
              </a:rPr>
              <a:t>приборных слоев защиты </a:t>
            </a:r>
            <a:r>
              <a:rPr lang="ru-RU" sz="1900" dirty="0" smtClean="0"/>
              <a:t>на объекте, позволяющих идентифицировать выявленные отклонения, стадии и непосредственно заданную аварию</a:t>
            </a:r>
            <a:r>
              <a:rPr lang="ru-RU" sz="1900" b="1" dirty="0" smtClean="0"/>
              <a:t>.</a:t>
            </a:r>
          </a:p>
          <a:p>
            <a:pPr marL="0" indent="0" algn="just">
              <a:buNone/>
            </a:pPr>
            <a:r>
              <a:rPr lang="ru-RU" sz="1900" b="1" dirty="0" smtClean="0"/>
              <a:t>4. </a:t>
            </a:r>
            <a:r>
              <a:rPr lang="ru-RU" sz="1900" b="1" dirty="0" smtClean="0">
                <a:solidFill>
                  <a:schemeClr val="tx2"/>
                </a:solidFill>
              </a:rPr>
              <a:t>Определение последовательности срабатывания </a:t>
            </a:r>
            <a:r>
              <a:rPr lang="ru-RU" sz="1900" dirty="0" smtClean="0"/>
              <a:t>приборных слоев защиты для </a:t>
            </a:r>
            <a:r>
              <a:rPr lang="ru-RU" sz="1900" b="1" dirty="0" smtClean="0">
                <a:solidFill>
                  <a:srgbClr val="C00000"/>
                </a:solidFill>
              </a:rPr>
              <a:t>установления и согласования признаков </a:t>
            </a:r>
            <a:r>
              <a:rPr lang="ru-RU" sz="1900" dirty="0"/>
              <a:t>перехода с одной стадии </a:t>
            </a:r>
            <a:r>
              <a:rPr lang="ru-RU" sz="1900" dirty="0" smtClean="0"/>
              <a:t>возникновения аварии на </a:t>
            </a:r>
            <a:r>
              <a:rPr lang="ru-RU" sz="1900" dirty="0"/>
              <a:t>другую в интересах алгоритмического </a:t>
            </a:r>
            <a:r>
              <a:rPr lang="ru-RU" sz="1900" dirty="0" smtClean="0"/>
              <a:t>обеспечения</a:t>
            </a:r>
            <a:br>
              <a:rPr lang="ru-RU" sz="1900" dirty="0" smtClean="0"/>
            </a:br>
            <a:r>
              <a:rPr lang="ru-RU" sz="1900" dirty="0" smtClean="0"/>
              <a:t>СКД </a:t>
            </a:r>
            <a:r>
              <a:rPr lang="ru-RU" sz="1900" dirty="0"/>
              <a:t>ПБ.</a:t>
            </a:r>
          </a:p>
          <a:p>
            <a:pPr marL="0" indent="0" algn="just">
              <a:buNone/>
            </a:pPr>
            <a:endParaRPr lang="ru-RU" sz="1900" b="1" dirty="0" smtClean="0"/>
          </a:p>
          <a:p>
            <a:pPr algn="just">
              <a:buFontTx/>
              <a:buChar char="-"/>
            </a:pPr>
            <a:endParaRPr lang="ru-RU" sz="2600" b="1" dirty="0">
              <a:solidFill>
                <a:schemeClr val="tx2"/>
              </a:solidFill>
            </a:endParaRPr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107503" y="764704"/>
            <a:ext cx="892937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87208566-BC53-4561-8157-C1EB2B0A850C}"/>
              </a:ext>
            </a:extLst>
          </p:cNvPr>
          <p:cNvSpPr/>
          <p:nvPr/>
        </p:nvSpPr>
        <p:spPr>
          <a:xfrm>
            <a:off x="102282" y="745733"/>
            <a:ext cx="8934594" cy="1531139"/>
          </a:xfrm>
          <a:prstGeom prst="rect">
            <a:avLst/>
          </a:prstGeom>
          <a:solidFill>
            <a:schemeClr val="accent3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600"/>
              </a:spcBef>
            </a:pP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DC2A8989-E5DE-4992-B6B1-88645340E3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9835" y="764704"/>
            <a:ext cx="1392436" cy="139243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691680" y="751713"/>
            <a:ext cx="72011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Цель: Определить признаки перехода с одной стадии возникновения (инициирования) аварии на другую в интересах алгоритмического обеспечения СДК ПБ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600082" y="2340169"/>
            <a:ext cx="16921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C00000"/>
                </a:solidFill>
              </a:rPr>
              <a:t>Задачи:</a:t>
            </a: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6524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 РТН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16" y="1556792"/>
            <a:ext cx="8892480" cy="4814444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987824" y="1268760"/>
            <a:ext cx="471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Окно «Архив состояния ОПО»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95936" y="1844824"/>
            <a:ext cx="187220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771800" y="5301208"/>
            <a:ext cx="61206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Примечание – На графике показана динамика изменения состояния при автономных испытаниях ПК «СДК ПБ» на стенде исполнителя работ (с 01.11.2021 по 31.01.2022)</a:t>
            </a:r>
            <a:endParaRPr lang="ru-RU" sz="1600" b="1" dirty="0">
              <a:solidFill>
                <a:schemeClr val="bg1">
                  <a:lumMod val="6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990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</a:t>
            </a:r>
            <a:r>
              <a:rPr lang="ru-RU" sz="16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безопасности.</a:t>
            </a:r>
            <a:br>
              <a:rPr lang="ru-RU" sz="16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АРМ инспектора </a:t>
            </a:r>
            <a:r>
              <a:rPr lang="ru-RU" sz="2400" b="1" dirty="0" err="1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Ростехнадзора</a:t>
            </a:r>
            <a:endParaRPr lang="ru-RU" sz="2400" b="1" dirty="0">
              <a:solidFill>
                <a:srgbClr val="0066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45" y="1593451"/>
            <a:ext cx="8681251" cy="3360867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3707904" y="1124744"/>
            <a:ext cx="5113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Удаленный доступ через портал КИНЕФ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71600" y="3874198"/>
            <a:ext cx="1512168" cy="288032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32845" y="5373216"/>
            <a:ext cx="86812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600" b="1" dirty="0" smtClean="0">
                <a:solidFill>
                  <a:schemeClr val="bg1">
                    <a:lumMod val="65000"/>
                  </a:schemeClr>
                </a:solidFill>
                <a:ea typeface="Tahoma" panose="020B0604030504040204" pitchFamily="34" charset="0"/>
                <a:cs typeface="Arial" panose="020B0604020202020204" pitchFamily="34" charset="0"/>
              </a:rPr>
              <a:t>Примечание – Доступ к АРМ инспектора РТН осуществляется через защищенное соединение посредством браузера. Для организации соединения требуются установка на компьютере пользователя специального ПО и регистрация пользователя на портале КИНЕФ.</a:t>
            </a:r>
            <a:endParaRPr lang="ru-RU" sz="1600" b="1" dirty="0">
              <a:solidFill>
                <a:schemeClr val="bg1">
                  <a:lumMod val="65000"/>
                </a:schemeClr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7434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</a:t>
            </a:r>
            <a:r>
              <a:rPr lang="ru-RU" sz="16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безопасности.</a:t>
            </a:r>
            <a:br>
              <a:rPr lang="ru-RU" sz="16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</a:br>
            <a:r>
              <a:rPr lang="ru-RU" sz="2400" b="1" dirty="0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АРМ инспектора </a:t>
            </a:r>
            <a:r>
              <a:rPr lang="ru-RU" sz="2400" b="1" dirty="0" err="1" smtClean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Ростехнадзора</a:t>
            </a:r>
            <a:endParaRPr lang="ru-RU" sz="2400" b="1" dirty="0">
              <a:solidFill>
                <a:srgbClr val="00660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Доступ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3203145" y="1388968"/>
            <a:ext cx="511327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Основное окно АРМ инспектора РТН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12" y="1844824"/>
            <a:ext cx="8975084" cy="4618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0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0" y="3824212"/>
            <a:ext cx="4171417" cy="292645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64751" y="25734"/>
            <a:ext cx="8967353" cy="38051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ru-RU" sz="2000" b="1" dirty="0" smtClean="0">
                <a:solidFill>
                  <a:srgbClr val="C00000"/>
                </a:solidFill>
              </a:rPr>
              <a:t>Последовательность «Идентификации возможных стадий возникновения аварий»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974633" y="6441522"/>
            <a:ext cx="2133600" cy="365125"/>
          </a:xfrm>
        </p:spPr>
        <p:txBody>
          <a:bodyPr/>
          <a:lstStyle/>
          <a:p>
            <a:pPr>
              <a:defRPr/>
            </a:pPr>
            <a:fld id="{0DCA66A3-03AC-455C-81B0-9B9C8C10D026}" type="slidenum">
              <a:rPr lang="ru-RU" smtClean="0"/>
              <a:pPr>
                <a:defRPr/>
              </a:pPr>
              <a:t>2</a:t>
            </a:fld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1678" y="436616"/>
            <a:ext cx="4150282" cy="51710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2"/>
                </a:solidFill>
              </a:rPr>
              <a:t>1. Выбор опасного события (аварии)</a:t>
            </a:r>
            <a:endParaRPr lang="ru-RU" b="1" dirty="0">
              <a:solidFill>
                <a:schemeClr val="accent2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6932" y="1213249"/>
            <a:ext cx="4125027" cy="63373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2. Идентификация оборудования, связанного с аварией и его характеристик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1678" y="2098327"/>
            <a:ext cx="4125027" cy="85893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3. Уточнение отклонений технологического процесса, приводящих к исследуемой аварии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8168" y="3214430"/>
            <a:ext cx="4125026" cy="92146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4. Прогноз возможных стадий возникновения аварий, и ее последствий</a:t>
            </a:r>
            <a:br>
              <a:rPr lang="ru-RU" sz="1600" b="1" dirty="0" smtClean="0">
                <a:solidFill>
                  <a:schemeClr val="accent2"/>
                </a:solidFill>
              </a:rPr>
            </a:br>
            <a:r>
              <a:rPr lang="ru-RU" sz="1600" b="1" dirty="0" smtClean="0">
                <a:solidFill>
                  <a:schemeClr val="accent2"/>
                </a:solidFill>
              </a:rPr>
              <a:t>(</a:t>
            </a:r>
            <a:r>
              <a:rPr lang="ru-RU" sz="1600" b="1" dirty="0" smtClean="0">
                <a:solidFill>
                  <a:srgbClr val="002060"/>
                </a:solidFill>
              </a:rPr>
              <a:t>без учета слоев защиты </a:t>
            </a:r>
            <a:r>
              <a:rPr lang="ru-RU" sz="1600" b="1" dirty="0" smtClean="0">
                <a:solidFill>
                  <a:schemeClr val="accent2"/>
                </a:solidFill>
              </a:rPr>
              <a:t>!!!!)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9156" y="4998255"/>
            <a:ext cx="4124038" cy="66012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6. Уточнение мер защиты и параметров их срабатывания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20" name="Стрелка вниз 19"/>
          <p:cNvSpPr/>
          <p:nvPr/>
        </p:nvSpPr>
        <p:spPr>
          <a:xfrm>
            <a:off x="1985724" y="960458"/>
            <a:ext cx="288032" cy="23216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 вниз 20"/>
          <p:cNvSpPr/>
          <p:nvPr/>
        </p:nvSpPr>
        <p:spPr>
          <a:xfrm>
            <a:off x="1986738" y="1865003"/>
            <a:ext cx="288032" cy="21530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низ 22"/>
          <p:cNvSpPr/>
          <p:nvPr/>
        </p:nvSpPr>
        <p:spPr>
          <a:xfrm>
            <a:off x="1980175" y="2986481"/>
            <a:ext cx="288032" cy="21910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Прямоугольник 97"/>
          <p:cNvSpPr/>
          <p:nvPr/>
        </p:nvSpPr>
        <p:spPr>
          <a:xfrm>
            <a:off x="68168" y="5900221"/>
            <a:ext cx="4150281" cy="89816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500" b="1" dirty="0" smtClean="0">
                <a:solidFill>
                  <a:schemeClr val="accent2"/>
                </a:solidFill>
              </a:rPr>
              <a:t>7</a:t>
            </a:r>
            <a:r>
              <a:rPr lang="en-US" sz="1500" b="1" dirty="0" smtClean="0">
                <a:solidFill>
                  <a:schemeClr val="accent2"/>
                </a:solidFill>
              </a:rPr>
              <a:t>. </a:t>
            </a:r>
            <a:r>
              <a:rPr lang="ru-RU" sz="1500" b="1" dirty="0" smtClean="0">
                <a:solidFill>
                  <a:schemeClr val="accent2"/>
                </a:solidFill>
              </a:rPr>
              <a:t>Определение последовательности срабатывания слоев защиты и установление признаков перехода с одной стадии на другую</a:t>
            </a:r>
            <a:endParaRPr lang="ru-RU" sz="1500" b="1" dirty="0">
              <a:solidFill>
                <a:schemeClr val="accent2"/>
              </a:solidFill>
            </a:endParaRPr>
          </a:p>
        </p:txBody>
      </p:sp>
      <p:sp>
        <p:nvSpPr>
          <p:cNvPr id="105" name="Стрелка вниз 104"/>
          <p:cNvSpPr/>
          <p:nvPr/>
        </p:nvSpPr>
        <p:spPr>
          <a:xfrm>
            <a:off x="1994204" y="5643051"/>
            <a:ext cx="288032" cy="2571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5" name="Стрелка вниз 54"/>
          <p:cNvSpPr/>
          <p:nvPr/>
        </p:nvSpPr>
        <p:spPr>
          <a:xfrm>
            <a:off x="1969836" y="4153787"/>
            <a:ext cx="288032" cy="240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74800" y="4394031"/>
            <a:ext cx="4124038" cy="38897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accent2"/>
                </a:solidFill>
              </a:rPr>
              <a:t>5. Оценка критичности аварии</a:t>
            </a:r>
            <a:endParaRPr lang="ru-RU" sz="1600" b="1" dirty="0">
              <a:solidFill>
                <a:schemeClr val="accent2"/>
              </a:solidFill>
            </a:endParaRPr>
          </a:p>
        </p:txBody>
      </p:sp>
      <p:sp>
        <p:nvSpPr>
          <p:cNvPr id="58" name="Стрелка вниз 57"/>
          <p:cNvSpPr/>
          <p:nvPr/>
        </p:nvSpPr>
        <p:spPr>
          <a:xfrm>
            <a:off x="1983672" y="4803636"/>
            <a:ext cx="288032" cy="24024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4" name="Соединительная линия уступом 33"/>
          <p:cNvCxnSpPr>
            <a:stCxn id="98" idx="3"/>
            <a:endCxn id="6" idx="3"/>
          </p:cNvCxnSpPr>
          <p:nvPr/>
        </p:nvCxnSpPr>
        <p:spPr>
          <a:xfrm flipH="1" flipV="1">
            <a:off x="4211960" y="695170"/>
            <a:ext cx="6489" cy="5654132"/>
          </a:xfrm>
          <a:prstGeom prst="bentConnector3">
            <a:avLst>
              <a:gd name="adj1" fmla="val -3522885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4048" y="1025017"/>
            <a:ext cx="4099409" cy="231090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9" name="TextBox 38"/>
          <p:cNvSpPr txBox="1"/>
          <p:nvPr/>
        </p:nvSpPr>
        <p:spPr>
          <a:xfrm>
            <a:off x="5218792" y="466531"/>
            <a:ext cx="38139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Рабочая таблица анализа возможных стадий возникновения аварий (АВСВА)</a:t>
            </a:r>
            <a:endParaRPr lang="ru-RU" sz="1400" b="1" dirty="0">
              <a:solidFill>
                <a:schemeClr val="tx2"/>
              </a:solidFill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5105994" y="3508355"/>
            <a:ext cx="403648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chemeClr val="tx2"/>
                </a:solidFill>
              </a:rPr>
              <a:t>Продолжение рабочей таблицы АВСВА</a:t>
            </a:r>
            <a:endParaRPr lang="ru-RU" sz="1400" b="1" dirty="0">
              <a:solidFill>
                <a:schemeClr val="tx2"/>
              </a:solidFill>
            </a:endParaRPr>
          </a:p>
        </p:txBody>
      </p:sp>
      <p:cxnSp>
        <p:nvCxnSpPr>
          <p:cNvPr id="41" name="Прямая со стрелкой 40"/>
          <p:cNvCxnSpPr/>
          <p:nvPr/>
        </p:nvCxnSpPr>
        <p:spPr>
          <a:xfrm flipV="1">
            <a:off x="4203578" y="1823841"/>
            <a:ext cx="1078625" cy="793797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/>
          <p:nvPr/>
        </p:nvCxnSpPr>
        <p:spPr>
          <a:xfrm flipV="1">
            <a:off x="4192206" y="3020063"/>
            <a:ext cx="2179994" cy="734824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 стрелкой 77"/>
          <p:cNvCxnSpPr>
            <a:stCxn id="15" idx="3"/>
          </p:cNvCxnSpPr>
          <p:nvPr/>
        </p:nvCxnSpPr>
        <p:spPr>
          <a:xfrm flipV="1">
            <a:off x="4193194" y="2956704"/>
            <a:ext cx="3266604" cy="237161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 стрелкой 79"/>
          <p:cNvCxnSpPr/>
          <p:nvPr/>
        </p:nvCxnSpPr>
        <p:spPr>
          <a:xfrm>
            <a:off x="4203578" y="4625004"/>
            <a:ext cx="3248742" cy="70331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 стрелкой 80"/>
          <p:cNvCxnSpPr/>
          <p:nvPr/>
        </p:nvCxnSpPr>
        <p:spPr>
          <a:xfrm flipV="1">
            <a:off x="4243704" y="5229200"/>
            <a:ext cx="1624440" cy="1116213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 стрелкой 82"/>
          <p:cNvCxnSpPr/>
          <p:nvPr/>
        </p:nvCxnSpPr>
        <p:spPr>
          <a:xfrm flipV="1">
            <a:off x="4260097" y="5732177"/>
            <a:ext cx="2404001" cy="606815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>
            <a:off x="4239064" y="859031"/>
            <a:ext cx="1845104" cy="1436116"/>
          </a:xfrm>
          <a:prstGeom prst="straightConnector1">
            <a:avLst/>
          </a:prstGeom>
          <a:ln w="19050"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01890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Прямая соединительная линия 3"/>
          <p:cNvCxnSpPr/>
          <p:nvPr/>
        </p:nvCxnSpPr>
        <p:spPr>
          <a:xfrm>
            <a:off x="141204" y="880237"/>
            <a:ext cx="8929373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68" y="1916832"/>
            <a:ext cx="9108000" cy="462899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491092" y="116632"/>
            <a:ext cx="8229600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C00000"/>
                </a:solidFill>
              </a:rPr>
              <a:t>Технологическая схема блока колонны стабилизации Т-2001</a:t>
            </a:r>
          </a:p>
          <a:p>
            <a:r>
              <a:rPr lang="ru-RU" sz="2800" b="1" dirty="0" smtClean="0">
                <a:solidFill>
                  <a:srgbClr val="C00000"/>
                </a:solidFill>
              </a:rPr>
              <a:t>установки изомеризации</a:t>
            </a:r>
            <a:r>
              <a:rPr lang="ru-RU" sz="2800" dirty="0">
                <a:solidFill>
                  <a:srgbClr val="C0000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цеха № </a:t>
            </a:r>
            <a:r>
              <a:rPr lang="ru-RU" sz="2800" b="1" dirty="0" smtClean="0">
                <a:solidFill>
                  <a:srgbClr val="C00000"/>
                </a:solidFill>
              </a:rPr>
              <a:t>7 ООО «КИНЕФ»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73" y="872108"/>
            <a:ext cx="91326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2"/>
                </a:solidFill>
              </a:rPr>
              <a:t>Процессы: разделение </a:t>
            </a:r>
            <a:r>
              <a:rPr lang="ru-RU" b="1" dirty="0" err="1" smtClean="0">
                <a:solidFill>
                  <a:schemeClr val="tx2"/>
                </a:solidFill>
              </a:rPr>
              <a:t>газопродуктовой</a:t>
            </a:r>
            <a:r>
              <a:rPr lang="ru-RU" b="1" dirty="0" smtClean="0">
                <a:solidFill>
                  <a:schemeClr val="tx2"/>
                </a:solidFill>
              </a:rPr>
              <a:t> смеси на стабильный </a:t>
            </a:r>
            <a:r>
              <a:rPr lang="ru-RU" b="1" dirty="0" err="1" smtClean="0">
                <a:solidFill>
                  <a:schemeClr val="tx2"/>
                </a:solidFill>
              </a:rPr>
              <a:t>изомеризат</a:t>
            </a:r>
            <a:r>
              <a:rPr lang="ru-RU" b="1" dirty="0" smtClean="0">
                <a:solidFill>
                  <a:schemeClr val="tx2"/>
                </a:solidFill>
              </a:rPr>
              <a:t> и смесь сжиженного углеводородного газа и </a:t>
            </a:r>
            <a:r>
              <a:rPr lang="ru-RU" b="1" dirty="0" err="1" smtClean="0">
                <a:solidFill>
                  <a:schemeClr val="tx2"/>
                </a:solidFill>
              </a:rPr>
              <a:t>неочищеннного</a:t>
            </a:r>
            <a:r>
              <a:rPr lang="ru-RU" b="1" dirty="0" smtClean="0">
                <a:solidFill>
                  <a:schemeClr val="tx2"/>
                </a:solidFill>
              </a:rPr>
              <a:t> углеводородного газа, охлаждение и конденсация верхнего продукта,  нагрев нижнего продукта в печи Н-2001.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835696" y="4293096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1678882" y="4055353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956562" y="4300368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1435441" y="1910621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1386669" y="236581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30355" y="2264213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68382" y="201866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2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81582" y="2204409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3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1788031" y="191048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136428" y="1910482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1" name="TextBox 20"/>
          <p:cNvSpPr txBox="1"/>
          <p:nvPr/>
        </p:nvSpPr>
        <p:spPr>
          <a:xfrm>
            <a:off x="1318742" y="166270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4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64687" y="165737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5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13683" y="1654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6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93005" y="405568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25" name="Овал 24"/>
          <p:cNvSpPr/>
          <p:nvPr/>
        </p:nvSpPr>
        <p:spPr>
          <a:xfrm>
            <a:off x="2493546" y="196407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3131840" y="1958995"/>
            <a:ext cx="36004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27" name="TextBox 26"/>
          <p:cNvSpPr txBox="1"/>
          <p:nvPr/>
        </p:nvSpPr>
        <p:spPr>
          <a:xfrm>
            <a:off x="2428333" y="167452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rgbClr val="FF0000"/>
                </a:solidFill>
              </a:rPr>
              <a:t>8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024970" y="166499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9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1029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  <a:endParaRPr lang="ru-RU" sz="2400" b="1" dirty="0">
              <a:solidFill>
                <a:srgbClr val="006600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Термины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</a:rPr>
              <a:t>Система дистанционного контроля (надзора) промышленной безопасности</a:t>
            </a:r>
            <a:r>
              <a:rPr lang="ru-RU" dirty="0">
                <a:solidFill>
                  <a:srgbClr val="00B0F0"/>
                </a:solidFill>
              </a:rPr>
              <a:t> </a:t>
            </a:r>
            <a:r>
              <a:rPr lang="ru-RU" dirty="0"/>
              <a:t>(СДК ПБ) – комплекс программных и программно-аппаратных средств, а также специализированных технических средств, обеспечивающих непрерывное получение, обработку и передачу в режиме реального времени информации о значениях параметров технологических процессов и процессов обеспечения функционирования опасного производственного объекта, определяющих его безопасность, о состоянии систем противоаварийной защиты и их срабатывании, состоянии технических устройств, а также о регистрации аварий и инцидентов на опасном производственном объекте (ОПО). </a:t>
            </a:r>
          </a:p>
          <a:p>
            <a:r>
              <a:rPr lang="ru-RU" dirty="0"/>
              <a:t> </a:t>
            </a:r>
          </a:p>
          <a:p>
            <a:pPr algn="just"/>
            <a:r>
              <a:rPr lang="ru-RU" b="1" dirty="0">
                <a:solidFill>
                  <a:srgbClr val="00B0F0"/>
                </a:solidFill>
              </a:rPr>
              <a:t>Пилотный образец</a:t>
            </a:r>
            <a:r>
              <a:rPr lang="ru-RU" dirty="0"/>
              <a:t> – прототип будущей системы дистанционного контроля (СДК) промышленной безопасности (ПБ) ООО «КИНЕФ», который решает задачу дистанционного контроля промышленной безопасности в части контроля параметров технологического процесса модельного объекта «Установка изомеризации цеха по производству высокооктановых компонентов бензина ООО «КИНЕФ» и служит для формирования облика системы, формирования и отработки решений по информационному и программному обеспечению СДК ПБ ООО «КИНЕФ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139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6600"/>
                </a:solidFill>
                <a:latin typeface="+mj-lt"/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  <a:endParaRPr lang="ru-RU" sz="2400" b="1" dirty="0">
              <a:solidFill>
                <a:srgbClr val="006600"/>
              </a:solidFill>
              <a:latin typeface="+mj-lt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51520" y="1124744"/>
            <a:ext cx="864096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b="1" dirty="0">
                <a:solidFill>
                  <a:srgbClr val="00B0F0"/>
                </a:solidFill>
              </a:rPr>
              <a:t>Целью </a:t>
            </a:r>
            <a:r>
              <a:rPr lang="ru-RU" b="1" dirty="0" smtClean="0">
                <a:solidFill>
                  <a:srgbClr val="00B0F0"/>
                </a:solidFill>
              </a:rPr>
              <a:t>создания</a:t>
            </a:r>
            <a:r>
              <a:rPr lang="ru-RU" dirty="0" smtClean="0"/>
              <a:t> </a:t>
            </a:r>
            <a:r>
              <a:rPr lang="ru-RU" dirty="0"/>
              <a:t>СДК ПБ является управление рисками возникновения аварий на опасных производственных объектах, раннее распознавание и прогнозирование развития предаварийных ситуаций, обеспечение возможности принятия превентивных мер для предотвращения аварий.</a:t>
            </a:r>
          </a:p>
          <a:p>
            <a:endParaRPr lang="ru-RU" b="1" dirty="0" smtClean="0">
              <a:solidFill>
                <a:srgbClr val="00B0F0"/>
              </a:solidFill>
            </a:endParaRPr>
          </a:p>
          <a:p>
            <a:r>
              <a:rPr lang="ru-RU" b="1" dirty="0" smtClean="0">
                <a:solidFill>
                  <a:srgbClr val="00B0F0"/>
                </a:solidFill>
              </a:rPr>
              <a:t>Цели</a:t>
            </a:r>
            <a:r>
              <a:rPr lang="ru-RU" dirty="0" smtClean="0"/>
              <a:t> </a:t>
            </a:r>
            <a:r>
              <a:rPr lang="ru-RU" dirty="0"/>
              <a:t>создания пилотного образца СДК </a:t>
            </a:r>
            <a:r>
              <a:rPr lang="ru-RU" dirty="0" smtClean="0"/>
              <a:t>ПБ:</a:t>
            </a:r>
            <a:endParaRPr lang="ru-RU" dirty="0"/>
          </a:p>
          <a:p>
            <a:endParaRPr lang="ru-RU" dirty="0" smtClean="0"/>
          </a:p>
          <a:p>
            <a:pPr algn="just"/>
            <a:r>
              <a:rPr lang="ru-RU" dirty="0" smtClean="0"/>
              <a:t>–</a:t>
            </a:r>
            <a:r>
              <a:rPr lang="ru-RU" dirty="0"/>
              <a:t> отработка на примере объекта «Установка изомеризации цеха по производству высокооктановых компонентов бензина» технологии создания системы СДК ПБ опасных производственных объектов ООО «КИНЕФ»;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–</a:t>
            </a:r>
            <a:r>
              <a:rPr lang="ru-RU" dirty="0"/>
              <a:t> оценка содержания и объема работ по созданию СДК ПБ в части контроля параметров технологического процесса отдельных опасных производственных объектов, эксплуатируемых ООО «КИНЕФ»;</a:t>
            </a:r>
          </a:p>
          <a:p>
            <a:endParaRPr lang="ru-RU" dirty="0" smtClean="0"/>
          </a:p>
          <a:p>
            <a:pPr algn="just"/>
            <a:r>
              <a:rPr lang="ru-RU" dirty="0" smtClean="0"/>
              <a:t>–</a:t>
            </a:r>
            <a:r>
              <a:rPr lang="ru-RU" dirty="0"/>
              <a:t> оценка целесообразности масштабирования пилотного образца СДК ПБ на все опасные производственные объекты ООО «КИНЕФ», а также минимизация рисков, сокращение времени и затрат на разработку и запуск проекта создания СДК ПБ ООО «КИНЕФ».</a:t>
            </a:r>
          </a:p>
        </p:txBody>
      </p:sp>
    </p:spTree>
    <p:extLst>
      <p:ext uri="{BB962C8B-B14F-4D97-AF65-F5344CB8AC3E}">
        <p14:creationId xmlns:p14="http://schemas.microsoft.com/office/powerpoint/2010/main" val="306340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88"/>
          <a:stretch/>
        </p:blipFill>
        <p:spPr>
          <a:xfrm>
            <a:off x="382681" y="1350762"/>
            <a:ext cx="8581807" cy="4886549"/>
          </a:xfrm>
          <a:prstGeom prst="rect">
            <a:avLst/>
          </a:prstGeom>
        </p:spPr>
      </p:pic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Структура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 rot="16200000">
            <a:off x="-2505327" y="3599559"/>
            <a:ext cx="5465406" cy="406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ea typeface="Tahoma" panose="020B0604030504040204" pitchFamily="34" charset="0"/>
                <a:cs typeface="Arial" panose="020B0604020202020204" pitchFamily="34" charset="0"/>
              </a:rPr>
              <a:t>АСУ ТП ООО «КИНЕФ» (верхний уровень)</a:t>
            </a:r>
            <a:endParaRPr lang="ru-RU" b="1" dirty="0"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70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 РТН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3979938" y="864706"/>
            <a:ext cx="39604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Окно «Текущее состояние ОПО»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323158"/>
            <a:ext cx="8805398" cy="5130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352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 РТН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196362"/>
            <a:ext cx="8892480" cy="554500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3017165"/>
            <a:ext cx="3312368" cy="3642192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524059" y="1003060"/>
            <a:ext cx="507227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Окно «График состояния ОПО КИНЕФ»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3491880" y="5738572"/>
            <a:ext cx="81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00:00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7783033" y="5738572"/>
            <a:ext cx="81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12:00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 flipH="1">
            <a:off x="6732240" y="1844824"/>
            <a:ext cx="1944216" cy="1440160"/>
          </a:xfrm>
          <a:prstGeom prst="line">
            <a:avLst/>
          </a:prstGeom>
          <a:ln>
            <a:solidFill>
              <a:srgbClr val="00B0F0"/>
            </a:solidFill>
            <a:headEnd type="none" w="med" len="med"/>
            <a:tailEnd type="triangl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1959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Прямоугольник 32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11229" y="102295"/>
            <a:ext cx="75608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6600"/>
                </a:solidFill>
                <a:ea typeface="Tahoma" panose="020B0604030504040204" pitchFamily="34" charset="0"/>
                <a:cs typeface="Arial" panose="020B0604020202020204" pitchFamily="34" charset="0"/>
              </a:rPr>
              <a:t>Система дистанционного контроля промышленной безопасности</a:t>
            </a:r>
          </a:p>
        </p:txBody>
      </p:sp>
      <p:sp>
        <p:nvSpPr>
          <p:cNvPr id="10" name="Стрелка: пятиугольник 5">
            <a:extLst>
              <a:ext uri="{FF2B5EF4-FFF2-40B4-BE49-F238E27FC236}">
                <a16:creationId xmlns:a16="http://schemas.microsoft.com/office/drawing/2014/main" xmlns="" id="{4749CEEB-2DC8-420D-B620-CAF022DE5114}"/>
              </a:ext>
            </a:extLst>
          </p:cNvPr>
          <p:cNvSpPr/>
          <p:nvPr/>
        </p:nvSpPr>
        <p:spPr>
          <a:xfrm>
            <a:off x="7740352" y="188639"/>
            <a:ext cx="1152128" cy="360041"/>
          </a:xfrm>
          <a:prstGeom prst="homePlat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2000" rIns="27000" rtlCol="0" anchor="ctr"/>
          <a:lstStyle/>
          <a:p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АРМ РТН</a:t>
            </a:r>
            <a:endParaRPr lang="ru-RU" sz="11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60" y="1166978"/>
            <a:ext cx="8892480" cy="5574390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95318AC7-7BFB-40AD-8D01-A8A62A72FC73}"/>
              </a:ext>
            </a:extLst>
          </p:cNvPr>
          <p:cNvSpPr/>
          <p:nvPr/>
        </p:nvSpPr>
        <p:spPr>
          <a:xfrm>
            <a:off x="2627784" y="971436"/>
            <a:ext cx="471601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B0F0"/>
                </a:solidFill>
                <a:ea typeface="Tahoma" panose="020B0604030504040204" pitchFamily="34" charset="0"/>
                <a:cs typeface="Arial" panose="020B0604020202020204" pitchFamily="34" charset="0"/>
              </a:rPr>
              <a:t>Окно «График состояния установок»</a:t>
            </a:r>
            <a:endParaRPr lang="ru-RU" b="1" dirty="0">
              <a:solidFill>
                <a:srgbClr val="00B0F0"/>
              </a:solidFill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0" b="43700"/>
          <a:stretch/>
        </p:blipFill>
        <p:spPr>
          <a:xfrm>
            <a:off x="2843808" y="3861048"/>
            <a:ext cx="5472608" cy="2780062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852372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3508</TotalTime>
  <Words>583</Words>
  <Application>Microsoft Office PowerPoint</Application>
  <PresentationFormat>Экран (4:3)</PresentationFormat>
  <Paragraphs>89</Paragraphs>
  <Slides>12</Slides>
  <Notes>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Цель и задачи процедуры «Идентификации возможных стадий возникновения аварий»</vt:lpstr>
      <vt:lpstr>Последовательность «Идентификации возможных стадий возникновения аварий»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Алгоритм идентификации операционных рисков</dc:title>
  <dc:creator>Космачев Василий Павлович</dc:creator>
  <cp:lastModifiedBy>Ермоченкова Ольга Юрьевна</cp:lastModifiedBy>
  <cp:revision>252</cp:revision>
  <cp:lastPrinted>2019-03-05T06:56:20Z</cp:lastPrinted>
  <dcterms:created xsi:type="dcterms:W3CDTF">2019-03-01T06:35:46Z</dcterms:created>
  <dcterms:modified xsi:type="dcterms:W3CDTF">2023-02-10T08:48:44Z</dcterms:modified>
</cp:coreProperties>
</file>